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8"/>
  </p:notesMasterIdLst>
  <p:sldIdLst>
    <p:sldId id="257" r:id="rId5"/>
    <p:sldId id="271" r:id="rId6"/>
    <p:sldId id="258" r:id="rId7"/>
    <p:sldId id="273" r:id="rId8"/>
    <p:sldId id="259" r:id="rId9"/>
    <p:sldId id="268" r:id="rId10"/>
    <p:sldId id="269" r:id="rId11"/>
    <p:sldId id="265" r:id="rId12"/>
    <p:sldId id="264" r:id="rId13"/>
    <p:sldId id="267" r:id="rId14"/>
    <p:sldId id="272" r:id="rId15"/>
    <p:sldId id="270"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7/9/2024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7/9/2024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7/9/2024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7/9/2024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7/9/2024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7/9/2024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7/9/2024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7/9/2024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7/9/2024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7/9/2024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nallurigayathri@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859169"/>
          </a:xfrm>
        </p:spPr>
        <p:txBody>
          <a:bodyPr>
            <a:normAutofit/>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103121"/>
            <a:ext cx="11128206" cy="3393440"/>
          </a:xfrm>
        </p:spPr>
        <p:txBody>
          <a:bodyPr>
            <a:normAutofit/>
          </a:bodyPr>
          <a:lstStyle/>
          <a:p>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t>Name : Gayathri Mahalakshmi Nalluri</a:t>
            </a:r>
            <a:b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b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t>Roll number : 22551A4631</a:t>
            </a:r>
            <a:b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b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t>College name : Godavari Institute of Engineering and Technology.</a:t>
            </a:r>
            <a:b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b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t>College Mail I’d : </a:t>
            </a: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hlinkClick r:id="rId2"/>
              </a:rPr>
              <a:t>nallurigayathri@gmail.com</a:t>
            </a:r>
            <a:b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b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rPr>
              <a:t>Personal Mail I’d :</a:t>
            </a:r>
            <a:r>
              <a:rPr kumimoji="0" lang="en-US" sz="2500" b="0" i="0" u="none" strike="noStrike" kern="1200" cap="none" spc="-50" normalizeH="0" baseline="0" noProof="0" dirty="0">
                <a:ln>
                  <a:noFill/>
                </a:ln>
                <a:solidFill>
                  <a:prstClr val="black">
                    <a:lumMod val="85000"/>
                    <a:lumOff val="15000"/>
                  </a:prstClr>
                </a:solidFill>
                <a:effectLst/>
                <a:uLnTx/>
                <a:uFillTx/>
                <a:latin typeface="Georgia Pro Cond Light" panose="020F0302020204030204"/>
                <a:ea typeface="+mj-ea"/>
                <a:cs typeface="+mj-cs"/>
                <a:hlinkClick r:id="rId2"/>
              </a:rPr>
              <a:t> nallurigayathri@gmail.com</a:t>
            </a:r>
            <a:endParaRPr lang="en-GB"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4533687"/>
            <a:ext cx="11260667" cy="1858645"/>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580834"/>
          </a:xfrm>
        </p:spPr>
        <p:txBody>
          <a:bodyPr anchor="ctr"/>
          <a:lstStyle/>
          <a:p>
            <a:pPr algn="ctr"/>
            <a:r>
              <a:rPr lang="en-GB" dirty="0"/>
              <a:t>MODELLING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4164108"/>
          </a:xfrm>
        </p:spPr>
        <p:txBody>
          <a:bodyPr>
            <a:normAutofit/>
          </a:bodyPr>
          <a:lstStyle/>
          <a:p>
            <a:r>
              <a:rPr lang="en-US" sz="2000" b="1" dirty="0">
                <a:latin typeface="Google Sans"/>
              </a:rPr>
              <a:t>Data Security :</a:t>
            </a:r>
          </a:p>
          <a:p>
            <a:pPr marL="0" indent="0">
              <a:buNone/>
            </a:pPr>
            <a:r>
              <a:rPr lang="en-US" sz="1800" dirty="0">
                <a:latin typeface="Google Sans"/>
              </a:rPr>
              <a:t>         Steganography can be a valuable tool for protecting confidential information. It can hide data in plain sight, making it difficult for unauthorized individuals to detect and intercept the hidden messages</a:t>
            </a:r>
          </a:p>
          <a:p>
            <a:r>
              <a:rPr lang="en-US" sz="2000" b="1" dirty="0">
                <a:latin typeface="Google Sans"/>
              </a:rPr>
              <a:t>Digital Forensics :</a:t>
            </a:r>
          </a:p>
          <a:p>
            <a:pPr marL="0" indent="0">
              <a:buNone/>
            </a:pPr>
            <a:r>
              <a:rPr lang="en-US" sz="1800" b="1" dirty="0">
                <a:latin typeface="Google Sans"/>
              </a:rPr>
              <a:t>          </a:t>
            </a:r>
            <a:r>
              <a:rPr lang="en-US" sz="1800" dirty="0">
                <a:latin typeface="Google Sans"/>
              </a:rPr>
              <a:t>Steganography is also used in digital forensics to uncover hidden evidence or information that might not be immediately apparent.</a:t>
            </a:r>
          </a:p>
          <a:p>
            <a:r>
              <a:rPr lang="en-US" sz="2000" b="1" dirty="0">
                <a:latin typeface="Google Sans"/>
              </a:rPr>
              <a:t>Ethical Considerations :</a:t>
            </a:r>
          </a:p>
          <a:p>
            <a:pPr marL="0" indent="0">
              <a:buNone/>
            </a:pPr>
            <a:r>
              <a:rPr lang="en-US" sz="1800" b="1" dirty="0">
                <a:latin typeface="Google Sans"/>
              </a:rPr>
              <a:t>         </a:t>
            </a:r>
            <a:r>
              <a:rPr lang="en-US" sz="1800" dirty="0">
                <a:latin typeface="Google Sans"/>
              </a:rPr>
              <a:t>However, steganography can also be used for malicious purposes, such as hiding illegal or harmful content. It is essential to use steganographic techniques responsibly and ethically.</a:t>
            </a:r>
          </a:p>
          <a:p>
            <a:endParaRPr lang="en-US" dirty="0"/>
          </a:p>
        </p:txBody>
      </p:sp>
    </p:spTree>
    <p:extLst>
      <p:ext uri="{BB962C8B-B14F-4D97-AF65-F5344CB8AC3E}">
        <p14:creationId xmlns:p14="http://schemas.microsoft.com/office/powerpoint/2010/main" val="331962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25F5-5E0C-5B9D-790B-C5699110560B}"/>
              </a:ext>
            </a:extLst>
          </p:cNvPr>
          <p:cNvSpPr>
            <a:spLocks noGrp="1"/>
          </p:cNvSpPr>
          <p:nvPr>
            <p:ph type="title"/>
          </p:nvPr>
        </p:nvSpPr>
        <p:spPr>
          <a:xfrm>
            <a:off x="581192" y="882650"/>
            <a:ext cx="11029616" cy="597015"/>
          </a:xfrm>
        </p:spPr>
        <p:txBody>
          <a:bodyPr/>
          <a:lstStyle/>
          <a:p>
            <a:pPr algn="ctr"/>
            <a:r>
              <a:rPr lang="en-GB" dirty="0"/>
              <a:t>Results</a:t>
            </a:r>
            <a:endParaRPr lang="en-IN" dirty="0"/>
          </a:p>
        </p:txBody>
      </p:sp>
      <p:pic>
        <p:nvPicPr>
          <p:cNvPr id="5" name="Content Placeholder 4">
            <a:extLst>
              <a:ext uri="{FF2B5EF4-FFF2-40B4-BE49-F238E27FC236}">
                <a16:creationId xmlns:a16="http://schemas.microsoft.com/office/drawing/2014/main" id="{AA95B687-377E-C8EE-F2A8-2055FA26648A}"/>
              </a:ext>
            </a:extLst>
          </p:cNvPr>
          <p:cNvPicPr>
            <a:picLocks noGrp="1" noChangeAspect="1"/>
          </p:cNvPicPr>
          <p:nvPr>
            <p:ph idx="1"/>
          </p:nvPr>
        </p:nvPicPr>
        <p:blipFill>
          <a:blip r:embed="rId2"/>
          <a:stretch>
            <a:fillRect/>
          </a:stretch>
        </p:blipFill>
        <p:spPr>
          <a:xfrm>
            <a:off x="757382" y="1912504"/>
            <a:ext cx="5338618" cy="4229100"/>
          </a:xfrm>
        </p:spPr>
      </p:pic>
      <p:sp>
        <p:nvSpPr>
          <p:cNvPr id="6" name="Arrow: Right 5">
            <a:extLst>
              <a:ext uri="{FF2B5EF4-FFF2-40B4-BE49-F238E27FC236}">
                <a16:creationId xmlns:a16="http://schemas.microsoft.com/office/drawing/2014/main" id="{0AF9C80A-81B3-DEDD-12AA-8524B904DE03}"/>
              </a:ext>
            </a:extLst>
          </p:cNvPr>
          <p:cNvSpPr/>
          <p:nvPr/>
        </p:nvSpPr>
        <p:spPr>
          <a:xfrm>
            <a:off x="6196677" y="3793374"/>
            <a:ext cx="751840" cy="467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59CBB2-C42C-BF1D-1835-748B4D884671}"/>
              </a:ext>
            </a:extLst>
          </p:cNvPr>
          <p:cNvPicPr>
            <a:picLocks noChangeAspect="1"/>
          </p:cNvPicPr>
          <p:nvPr/>
        </p:nvPicPr>
        <p:blipFill>
          <a:blip r:embed="rId3"/>
          <a:stretch>
            <a:fillRect/>
          </a:stretch>
        </p:blipFill>
        <p:spPr>
          <a:xfrm>
            <a:off x="7049194" y="2511021"/>
            <a:ext cx="4987636" cy="5336194"/>
          </a:xfrm>
          <a:prstGeom prst="rect">
            <a:avLst/>
          </a:prstGeom>
        </p:spPr>
      </p:pic>
    </p:spTree>
    <p:extLst>
      <p:ext uri="{BB962C8B-B14F-4D97-AF65-F5344CB8AC3E}">
        <p14:creationId xmlns:p14="http://schemas.microsoft.com/office/powerpoint/2010/main" val="157966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ABA7-A449-F43D-4095-93E837166F10}"/>
              </a:ext>
            </a:extLst>
          </p:cNvPr>
          <p:cNvSpPr>
            <a:spLocks noGrp="1"/>
          </p:cNvSpPr>
          <p:nvPr>
            <p:ph type="title"/>
          </p:nvPr>
        </p:nvSpPr>
        <p:spPr/>
        <p:txBody>
          <a:bodyPr/>
          <a:lstStyle/>
          <a:p>
            <a:r>
              <a:rPr lang="en-US" dirty="0"/>
              <a:t>links :</a:t>
            </a:r>
            <a:endParaRPr lang="en-IN" dirty="0"/>
          </a:p>
        </p:txBody>
      </p:sp>
      <p:sp>
        <p:nvSpPr>
          <p:cNvPr id="3" name="Content Placeholder 2">
            <a:extLst>
              <a:ext uri="{FF2B5EF4-FFF2-40B4-BE49-F238E27FC236}">
                <a16:creationId xmlns:a16="http://schemas.microsoft.com/office/drawing/2014/main" id="{1C48ECCF-6C17-D0A7-954D-67FC740A02B0}"/>
              </a:ext>
            </a:extLst>
          </p:cNvPr>
          <p:cNvSpPr>
            <a:spLocks noGrp="1"/>
          </p:cNvSpPr>
          <p:nvPr>
            <p:ph idx="1"/>
          </p:nvPr>
        </p:nvSpPr>
        <p:spPr/>
        <p:txBody>
          <a:bodyPr/>
          <a:lstStyle/>
          <a:p>
            <a:pPr marL="0" indent="0">
              <a:buNone/>
            </a:pPr>
            <a:r>
              <a:rPr lang="en-US" sz="3600" dirty="0">
                <a:latin typeface="Google Sans"/>
              </a:rPr>
              <a:t>GitHub </a:t>
            </a:r>
            <a:r>
              <a:rPr lang="en-US" sz="3600">
                <a:latin typeface="Google Sans"/>
              </a:rPr>
              <a:t>link :</a:t>
            </a:r>
            <a:endParaRPr lang="en-US" sz="2800" dirty="0">
              <a:latin typeface="Google Sans"/>
            </a:endParaRPr>
          </a:p>
        </p:txBody>
      </p:sp>
    </p:spTree>
    <p:extLst>
      <p:ext uri="{BB962C8B-B14F-4D97-AF65-F5344CB8AC3E}">
        <p14:creationId xmlns:p14="http://schemas.microsoft.com/office/powerpoint/2010/main" val="175701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pPr marL="0" indent="0" algn="ctr">
              <a:buNone/>
            </a:pPr>
            <a:r>
              <a:rPr lang="en-US" dirty="0"/>
              <a:t>   </a:t>
            </a:r>
          </a:p>
          <a:p>
            <a:pPr marL="0" indent="0" algn="ctr">
              <a:buNone/>
            </a:pPr>
            <a:r>
              <a:rPr lang="en-US" sz="4400" b="1" dirty="0">
                <a:latin typeface="Google Sans"/>
              </a:rPr>
              <a:t>THANK YOU</a:t>
            </a:r>
          </a:p>
          <a:p>
            <a:pPr marL="0" indent="0" algn="ctr">
              <a:buNone/>
            </a:pPr>
            <a:r>
              <a:rPr lang="en-US" sz="3600" dirty="0">
                <a:latin typeface="Google Sans"/>
              </a:rPr>
              <a:t>                             -Gayathri</a:t>
            </a:r>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06D2-5024-6663-83B7-5B2A888994F1}"/>
              </a:ext>
            </a:extLst>
          </p:cNvPr>
          <p:cNvSpPr>
            <a:spLocks noGrp="1"/>
          </p:cNvSpPr>
          <p:nvPr>
            <p:ph type="title"/>
          </p:nvPr>
        </p:nvSpPr>
        <p:spPr/>
        <p:txBody>
          <a:bodyPr/>
          <a:lstStyle/>
          <a:p>
            <a:r>
              <a:rPr lang="en-GB" dirty="0"/>
              <a:t>PROJECT TITLE/Problem Statement</a:t>
            </a:r>
            <a:endParaRPr lang="en-IN" dirty="0"/>
          </a:p>
        </p:txBody>
      </p:sp>
      <p:sp>
        <p:nvSpPr>
          <p:cNvPr id="3" name="Content Placeholder 2">
            <a:extLst>
              <a:ext uri="{FF2B5EF4-FFF2-40B4-BE49-F238E27FC236}">
                <a16:creationId xmlns:a16="http://schemas.microsoft.com/office/drawing/2014/main" id="{D2E8F540-2489-6A3B-2281-7A08CD72386A}"/>
              </a:ext>
            </a:extLst>
          </p:cNvPr>
          <p:cNvSpPr>
            <a:spLocks noGrp="1"/>
          </p:cNvSpPr>
          <p:nvPr>
            <p:ph idx="1"/>
          </p:nvPr>
        </p:nvSpPr>
        <p:spPr/>
        <p:txBody>
          <a:bodyPr>
            <a:normAutofit/>
          </a:bodyPr>
          <a:lstStyle/>
          <a:p>
            <a:pPr marL="0" indent="0" algn="ctr">
              <a:buNone/>
            </a:pPr>
            <a:r>
              <a:rPr lang="en-US" sz="6000" dirty="0">
                <a:latin typeface="Google Sans"/>
              </a:rPr>
              <a:t>Hiding a text inside an image steganography</a:t>
            </a:r>
            <a:endParaRPr lang="en-IN" sz="6000" dirty="0">
              <a:latin typeface="Google Sans"/>
            </a:endParaRPr>
          </a:p>
        </p:txBody>
      </p:sp>
    </p:spTree>
    <p:extLst>
      <p:ext uri="{BB962C8B-B14F-4D97-AF65-F5344CB8AC3E}">
        <p14:creationId xmlns:p14="http://schemas.microsoft.com/office/powerpoint/2010/main" val="96892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492404"/>
          </a:xfrm>
        </p:spPr>
        <p:txBody>
          <a:bodyPr>
            <a:normAutofit/>
          </a:bodyPr>
          <a:lstStyle/>
          <a:p>
            <a:pPr algn="ctr"/>
            <a:r>
              <a:rPr lang="en-US" dirty="0"/>
              <a:t>AGENDA</a:t>
            </a:r>
            <a:br>
              <a:rPr lang="en-GB" dirty="0"/>
            </a:b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3" y="2340864"/>
            <a:ext cx="6408887" cy="3634486"/>
          </a:xfrm>
        </p:spPr>
        <p:txBody>
          <a:bodyPr>
            <a:normAutofit fontScale="92500" lnSpcReduction="20000"/>
          </a:bodyPr>
          <a:lstStyle/>
          <a:p>
            <a:pPr marL="0" indent="0">
              <a:buNone/>
            </a:pPr>
            <a:r>
              <a:rPr lang="en-US" sz="3200" b="0" i="0" dirty="0">
                <a:solidFill>
                  <a:srgbClr val="202124"/>
                </a:solidFill>
                <a:effectLst/>
                <a:highlight>
                  <a:srgbClr val="FFFFFF"/>
                </a:highlight>
                <a:latin typeface="Google Sans"/>
              </a:rPr>
              <a:t>Steganography is </a:t>
            </a:r>
            <a:r>
              <a:rPr lang="en-US" sz="3200" b="0" i="0" dirty="0">
                <a:solidFill>
                  <a:srgbClr val="040C28"/>
                </a:solidFill>
                <a:effectLst/>
                <a:latin typeface="Google Sans"/>
              </a:rPr>
              <a:t>the practice of concealing information within another message or physical object to avoid detection</a:t>
            </a:r>
            <a:r>
              <a:rPr lang="en-US" sz="3200" b="0" i="0" dirty="0">
                <a:solidFill>
                  <a:srgbClr val="202124"/>
                </a:solidFill>
                <a:effectLst/>
                <a:highlight>
                  <a:srgbClr val="FFFFFF"/>
                </a:highlight>
                <a:latin typeface="Google Sans"/>
              </a:rPr>
              <a:t>. Steganography can be used to hide virtually any type of digital content, including text, image, video, or audio content. That hidden data is then extracted at its destination.</a:t>
            </a:r>
            <a:endParaRPr lang="en-US" sz="3200" dirty="0"/>
          </a:p>
        </p:txBody>
      </p:sp>
      <p:pic>
        <p:nvPicPr>
          <p:cNvPr id="9" name="Picture 8">
            <a:extLst>
              <a:ext uri="{FF2B5EF4-FFF2-40B4-BE49-F238E27FC236}">
                <a16:creationId xmlns:a16="http://schemas.microsoft.com/office/drawing/2014/main" id="{EF2F1CC4-1770-C8E9-DA92-E740D4D2D46D}"/>
              </a:ext>
            </a:extLst>
          </p:cNvPr>
          <p:cNvPicPr>
            <a:picLocks noChangeAspect="1"/>
          </p:cNvPicPr>
          <p:nvPr/>
        </p:nvPicPr>
        <p:blipFill>
          <a:blip r:embed="rId2"/>
          <a:stretch>
            <a:fillRect/>
          </a:stretch>
        </p:blipFill>
        <p:spPr>
          <a:xfrm>
            <a:off x="7077016" y="2432304"/>
            <a:ext cx="4708584" cy="5045456"/>
          </a:xfrm>
          <a:prstGeom prst="rect">
            <a:avLst/>
          </a:prstGeom>
        </p:spPr>
      </p:pic>
    </p:spTree>
    <p:extLst>
      <p:ext uri="{BB962C8B-B14F-4D97-AF65-F5344CB8AC3E}">
        <p14:creationId xmlns:p14="http://schemas.microsoft.com/office/powerpoint/2010/main" val="44283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425-0045-EDFE-EB72-0EDDF90D7387}"/>
              </a:ext>
            </a:extLst>
          </p:cNvPr>
          <p:cNvSpPr>
            <a:spLocks noGrp="1"/>
          </p:cNvSpPr>
          <p:nvPr>
            <p:ph type="title"/>
          </p:nvPr>
        </p:nvSpPr>
        <p:spPr>
          <a:xfrm>
            <a:off x="581192" y="882651"/>
            <a:ext cx="11029616" cy="713394"/>
          </a:xfrm>
        </p:spPr>
        <p:txBody>
          <a:bodyPr/>
          <a:lstStyle/>
          <a:p>
            <a:pPr algn="ctr"/>
            <a:r>
              <a:rPr lang="en-US" dirty="0"/>
              <a:t>PROJECT  OVERVIEW</a:t>
            </a:r>
            <a:endParaRPr lang="en-IN" dirty="0"/>
          </a:p>
        </p:txBody>
      </p:sp>
      <p:sp>
        <p:nvSpPr>
          <p:cNvPr id="4" name="Rectangle 1">
            <a:extLst>
              <a:ext uri="{FF2B5EF4-FFF2-40B4-BE49-F238E27FC236}">
                <a16:creationId xmlns:a16="http://schemas.microsoft.com/office/drawing/2014/main" id="{350341FA-BD6D-0509-2F8E-19954DDD35E9}"/>
              </a:ext>
            </a:extLst>
          </p:cNvPr>
          <p:cNvSpPr>
            <a:spLocks noGrp="1" noChangeArrowheads="1"/>
          </p:cNvSpPr>
          <p:nvPr>
            <p:ph idx="1"/>
          </p:nvPr>
        </p:nvSpPr>
        <p:spPr bwMode="auto">
          <a:xfrm>
            <a:off x="386080" y="1757453"/>
            <a:ext cx="1199334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Google Sans"/>
              </a:rPr>
              <a:t>Understand the principles of steganography and its applications.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Google Sans"/>
              </a:rPr>
              <a:t>Learn about digital image representation and pixel manipulation.</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Google Sans"/>
              </a:rPr>
              <a:t>Develop a method to encode and decode secret text within an image.</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Google Sans"/>
              </a:rPr>
              <a:t>Implement the Least Significant Bit (LSB) technique for steganography.</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Google Sans"/>
              </a:rPr>
              <a:t>Ensure the imperceptibility of the hidden message to maintain the image's visual integrity.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Google Sans"/>
            </a:endParaRPr>
          </a:p>
          <a:p>
            <a:pPr defTabSz="914400" eaLnBrk="0" fontAlgn="base" hangingPunct="0">
              <a:lnSpc>
                <a:spcPct val="100000"/>
              </a:lnSpc>
              <a:spcBef>
                <a:spcPct val="0"/>
              </a:spcBef>
              <a:spcAft>
                <a:spcPct val="0"/>
              </a:spcAft>
              <a:buClrTx/>
              <a:buSzTx/>
              <a:buFont typeface="Wingdings" panose="05000000000000000000" pitchFamily="2" charset="2"/>
              <a:buChar char="Ø"/>
            </a:pPr>
            <a:r>
              <a:rPr lang="en-IN" sz="2400" b="1" dirty="0">
                <a:latin typeface="Google Sans"/>
              </a:rPr>
              <a:t>Methodology :</a:t>
            </a:r>
          </a:p>
          <a:p>
            <a:pPr marL="0" indent="0" defTabSz="914400" eaLnBrk="0" fontAlgn="base" hangingPunct="0">
              <a:lnSpc>
                <a:spcPct val="100000"/>
              </a:lnSpc>
              <a:spcBef>
                <a:spcPct val="0"/>
              </a:spcBef>
              <a:spcAft>
                <a:spcPct val="0"/>
              </a:spcAft>
              <a:buClrTx/>
              <a:buSzTx/>
              <a:buNone/>
            </a:pPr>
            <a:endParaRPr lang="en-IN" sz="2400" b="1" dirty="0">
              <a:latin typeface="Google San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IN" sz="2400" dirty="0">
                <a:latin typeface="Google Sans"/>
              </a:rPr>
              <a:t>Image Processing Basics</a:t>
            </a:r>
            <a:endParaRPr lang="en-US" sz="2400" dirty="0">
              <a:solidFill>
                <a:schemeClr val="tx1"/>
              </a:solidFill>
              <a:latin typeface="Google San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IN" sz="2400" dirty="0">
                <a:latin typeface="Google Sans"/>
              </a:rPr>
              <a:t>Least Significant Bit (LSB) Technique</a:t>
            </a:r>
            <a:endParaRPr lang="en-US" sz="2400" dirty="0">
              <a:solidFill>
                <a:schemeClr val="tx1"/>
              </a:solidFill>
              <a:latin typeface="Google San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IN" sz="2400" dirty="0">
                <a:latin typeface="Google Sans"/>
              </a:rPr>
              <a:t>Encoding Process</a:t>
            </a:r>
            <a:endParaRPr lang="en-US" sz="2400" dirty="0">
              <a:solidFill>
                <a:schemeClr val="tx1"/>
              </a:solidFill>
              <a:latin typeface="Google San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IN" sz="2400" dirty="0">
                <a:latin typeface="Google Sans"/>
              </a:rPr>
              <a:t>Decoding Process</a:t>
            </a:r>
            <a:endParaRPr kumimoji="0" lang="en-US" altLang="en-US" sz="2400" i="0" u="none" strike="noStrike" cap="none" normalizeH="0" baseline="0" dirty="0">
              <a:ln>
                <a:noFill/>
              </a:ln>
              <a:solidFill>
                <a:schemeClr val="tx1"/>
              </a:solidFill>
              <a:effectLst/>
              <a:latin typeface="Google Sans"/>
            </a:endParaRPr>
          </a:p>
        </p:txBody>
      </p:sp>
    </p:spTree>
    <p:extLst>
      <p:ext uri="{BB962C8B-B14F-4D97-AF65-F5344CB8AC3E}">
        <p14:creationId xmlns:p14="http://schemas.microsoft.com/office/powerpoint/2010/main" val="193643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pPr algn="ctr"/>
            <a:br>
              <a:rPr lang="en-US" dirty="0"/>
            </a:br>
            <a:r>
              <a:rPr lang="en-US" dirty="0"/>
              <a:t>types of steganography :</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210494" y="1658679"/>
            <a:ext cx="7400314" cy="5029199"/>
          </a:xfrm>
        </p:spPr>
        <p:txBody>
          <a:bodyPr>
            <a:normAutofit lnSpcReduction="10000"/>
          </a:bodyPr>
          <a:lstStyle/>
          <a:p>
            <a:pPr algn="l">
              <a:buFont typeface="Arial" panose="020B0604020202020204" pitchFamily="34" charset="0"/>
              <a:buChar char="•"/>
            </a:pPr>
            <a:r>
              <a:rPr lang="en-IN" sz="1800" b="1" i="0" dirty="0">
                <a:solidFill>
                  <a:srgbClr val="202124"/>
                </a:solidFill>
                <a:effectLst/>
                <a:highlight>
                  <a:srgbClr val="FFFFFF"/>
                </a:highlight>
                <a:latin typeface="Google Sans"/>
              </a:rPr>
              <a:t>Text steganography </a:t>
            </a:r>
            <a:r>
              <a:rPr lang="en-IN" sz="1800" b="0" i="0" dirty="0">
                <a:solidFill>
                  <a:srgbClr val="202124"/>
                </a:solidFill>
                <a:effectLst/>
                <a:highlight>
                  <a:srgbClr val="FFFFFF"/>
                </a:highlight>
                <a:latin typeface="Google Sans"/>
              </a:rPr>
              <a:t>: </a:t>
            </a:r>
            <a:r>
              <a:rPr lang="en-US" sz="1800" b="0" i="0" dirty="0">
                <a:solidFill>
                  <a:srgbClr val="202124"/>
                </a:solidFill>
                <a:effectLst/>
                <a:highlight>
                  <a:srgbClr val="FFFFFF"/>
                </a:highlight>
                <a:latin typeface="Google Sans"/>
              </a:rPr>
              <a:t>I</a:t>
            </a:r>
            <a:r>
              <a:rPr lang="en-US" sz="1800" dirty="0">
                <a:solidFill>
                  <a:srgbClr val="202124"/>
                </a:solidFill>
                <a:highlight>
                  <a:srgbClr val="FFFFFF"/>
                </a:highlight>
                <a:latin typeface="Google Sans"/>
              </a:rPr>
              <a:t>t</a:t>
            </a:r>
            <a:r>
              <a:rPr lang="en-US" sz="1800" dirty="0">
                <a:latin typeface="Google Sans"/>
              </a:rPr>
              <a:t> involves hiding information within text files in such a way that the presence of the hidden data is undetectable. Unlike cryptography, which scrambles the message, text steganography conceals the very existence of the message.</a:t>
            </a:r>
            <a:endParaRPr lang="en-IN" sz="1800" b="0" i="0" dirty="0">
              <a:solidFill>
                <a:srgbClr val="202124"/>
              </a:solidFill>
              <a:effectLst/>
              <a:highlight>
                <a:srgbClr val="FFFFFF"/>
              </a:highlight>
              <a:latin typeface="Google Sans"/>
            </a:endParaRPr>
          </a:p>
          <a:p>
            <a:pPr algn="l">
              <a:buFont typeface="Arial" panose="020B0604020202020204" pitchFamily="34" charset="0"/>
              <a:buChar char="•"/>
            </a:pPr>
            <a:r>
              <a:rPr lang="en-IN" sz="1800" b="1" i="0" dirty="0">
                <a:solidFill>
                  <a:srgbClr val="202124"/>
                </a:solidFill>
                <a:effectLst/>
                <a:highlight>
                  <a:srgbClr val="FFFFFF"/>
                </a:highlight>
                <a:latin typeface="Google Sans"/>
              </a:rPr>
              <a:t>Image steganography </a:t>
            </a:r>
            <a:r>
              <a:rPr lang="en-IN" sz="1800" b="0" i="0" dirty="0">
                <a:solidFill>
                  <a:srgbClr val="202124"/>
                </a:solidFill>
                <a:effectLst/>
                <a:highlight>
                  <a:srgbClr val="FFFFFF"/>
                </a:highlight>
                <a:latin typeface="Google Sans"/>
              </a:rPr>
              <a:t>: </a:t>
            </a:r>
            <a:r>
              <a:rPr lang="en-US" sz="1800" dirty="0">
                <a:latin typeface="Google Sans"/>
              </a:rPr>
              <a:t>It involves hiding information within digital images in such a way that the presence of the hidden data is undetectable to the human eye. The goal is to embed secret messages in the image without altering its visual appearance.</a:t>
            </a:r>
            <a:endParaRPr lang="en-IN" sz="1800" b="0" i="0" dirty="0">
              <a:solidFill>
                <a:srgbClr val="202124"/>
              </a:solidFill>
              <a:effectLst/>
              <a:highlight>
                <a:srgbClr val="FFFFFF"/>
              </a:highlight>
              <a:latin typeface="Google Sans"/>
            </a:endParaRPr>
          </a:p>
          <a:p>
            <a:pPr algn="l">
              <a:buFont typeface="Arial" panose="020B0604020202020204" pitchFamily="34" charset="0"/>
              <a:buChar char="•"/>
            </a:pPr>
            <a:r>
              <a:rPr lang="en-IN" sz="1800" b="1" i="0" dirty="0">
                <a:solidFill>
                  <a:srgbClr val="202124"/>
                </a:solidFill>
                <a:effectLst/>
                <a:highlight>
                  <a:srgbClr val="FFFFFF"/>
                </a:highlight>
                <a:latin typeface="Google Sans"/>
              </a:rPr>
              <a:t>Video steganography </a:t>
            </a:r>
            <a:r>
              <a:rPr lang="en-IN" sz="1800" b="0" i="0" dirty="0">
                <a:solidFill>
                  <a:srgbClr val="202124"/>
                </a:solidFill>
                <a:effectLst/>
                <a:highlight>
                  <a:srgbClr val="FFFFFF"/>
                </a:highlight>
                <a:latin typeface="Google Sans"/>
              </a:rPr>
              <a:t>: It </a:t>
            </a:r>
            <a:r>
              <a:rPr lang="en-US" sz="1800" b="0" i="0" dirty="0">
                <a:solidFill>
                  <a:srgbClr val="202124"/>
                </a:solidFill>
                <a:effectLst/>
                <a:highlight>
                  <a:srgbClr val="FFFFFF"/>
                </a:highlight>
                <a:latin typeface="Google Sans"/>
              </a:rPr>
              <a:t>is the practice of hiding information within digital video files. It leverages the large size and high data redundancy of video files to conceal messages, making it difficult for unintended recipients to detect the hidden data.</a:t>
            </a:r>
            <a:endParaRPr lang="en-IN" sz="1800" b="0" i="0" dirty="0">
              <a:solidFill>
                <a:srgbClr val="202124"/>
              </a:solidFill>
              <a:effectLst/>
              <a:highlight>
                <a:srgbClr val="FFFFFF"/>
              </a:highlight>
              <a:latin typeface="Google Sans"/>
            </a:endParaRPr>
          </a:p>
          <a:p>
            <a:pPr algn="l">
              <a:buFont typeface="Arial" panose="020B0604020202020204" pitchFamily="34" charset="0"/>
              <a:buChar char="•"/>
            </a:pPr>
            <a:r>
              <a:rPr lang="en-IN" sz="1800" b="1" i="0" dirty="0">
                <a:solidFill>
                  <a:srgbClr val="202124"/>
                </a:solidFill>
                <a:effectLst/>
                <a:highlight>
                  <a:srgbClr val="FFFFFF"/>
                </a:highlight>
                <a:latin typeface="Google Sans"/>
              </a:rPr>
              <a:t>Audio steganography </a:t>
            </a:r>
            <a:r>
              <a:rPr lang="en-IN" sz="1800" b="0" i="0" dirty="0">
                <a:solidFill>
                  <a:srgbClr val="202124"/>
                </a:solidFill>
                <a:effectLst/>
                <a:highlight>
                  <a:srgbClr val="FFFFFF"/>
                </a:highlight>
                <a:latin typeface="Google Sans"/>
              </a:rPr>
              <a:t>: </a:t>
            </a:r>
            <a:r>
              <a:rPr lang="en-US" sz="1800" dirty="0">
                <a:solidFill>
                  <a:srgbClr val="202124"/>
                </a:solidFill>
                <a:highlight>
                  <a:srgbClr val="FFFFFF"/>
                </a:highlight>
                <a:latin typeface="Google Sans"/>
              </a:rPr>
              <a:t>It</a:t>
            </a:r>
            <a:r>
              <a:rPr lang="en-US" sz="1800" b="0" i="0" dirty="0">
                <a:solidFill>
                  <a:srgbClr val="202124"/>
                </a:solidFill>
                <a:effectLst/>
                <a:highlight>
                  <a:srgbClr val="FFFFFF"/>
                </a:highlight>
                <a:latin typeface="Google Sans"/>
              </a:rPr>
              <a:t> involves hiding information within audio files. This can be achieved by manipulating audio signals in a way that is imperceptible to human ears but detectable by machines.</a:t>
            </a:r>
            <a:endParaRPr lang="en-IN" sz="1800" b="0" i="0" dirty="0">
              <a:solidFill>
                <a:srgbClr val="202124"/>
              </a:solidFill>
              <a:effectLst/>
              <a:highlight>
                <a:srgbClr val="FFFFFF"/>
              </a:highlight>
              <a:latin typeface="Google Sans"/>
            </a:endParaRPr>
          </a:p>
          <a:p>
            <a:endParaRPr lang="en-US" dirty="0"/>
          </a:p>
        </p:txBody>
      </p:sp>
      <p:pic>
        <p:nvPicPr>
          <p:cNvPr id="7" name="Picture 6">
            <a:extLst>
              <a:ext uri="{FF2B5EF4-FFF2-40B4-BE49-F238E27FC236}">
                <a16:creationId xmlns:a16="http://schemas.microsoft.com/office/drawing/2014/main" id="{499882C4-FB34-B507-FD64-02CC0A3C2F0F}"/>
              </a:ext>
            </a:extLst>
          </p:cNvPr>
          <p:cNvPicPr>
            <a:picLocks noChangeAspect="1"/>
          </p:cNvPicPr>
          <p:nvPr/>
        </p:nvPicPr>
        <p:blipFill>
          <a:blip r:embed="rId2"/>
          <a:stretch>
            <a:fillRect/>
          </a:stretch>
        </p:blipFill>
        <p:spPr>
          <a:xfrm>
            <a:off x="325173" y="1820872"/>
            <a:ext cx="4141340" cy="3837881"/>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7947-B556-B5E0-6FED-57FA328AAFC7}"/>
              </a:ext>
            </a:extLst>
          </p:cNvPr>
          <p:cNvSpPr>
            <a:spLocks noGrp="1"/>
          </p:cNvSpPr>
          <p:nvPr>
            <p:ph type="title"/>
          </p:nvPr>
        </p:nvSpPr>
        <p:spPr>
          <a:xfrm>
            <a:off x="581193" y="619760"/>
            <a:ext cx="11029616" cy="850226"/>
          </a:xfrm>
        </p:spPr>
        <p:txBody>
          <a:bodyPr>
            <a:normAutofit fontScale="90000"/>
          </a:bodyPr>
          <a:lstStyle/>
          <a:p>
            <a:pPr algn="ctr"/>
            <a:br>
              <a:rPr lang="en-US" dirty="0"/>
            </a:br>
            <a:r>
              <a:rPr lang="en-US" sz="2800" dirty="0"/>
              <a:t>WHO ARE THE END USERS of this project? </a:t>
            </a:r>
            <a:br>
              <a:rPr lang="en-US" dirty="0"/>
            </a:br>
            <a:r>
              <a:rPr lang="en-US" dirty="0"/>
              <a:t> Encryption and Decryption</a:t>
            </a:r>
            <a:endParaRPr lang="en-IN" dirty="0"/>
          </a:p>
        </p:txBody>
      </p:sp>
      <p:sp>
        <p:nvSpPr>
          <p:cNvPr id="3" name="Content Placeholder 2">
            <a:extLst>
              <a:ext uri="{FF2B5EF4-FFF2-40B4-BE49-F238E27FC236}">
                <a16:creationId xmlns:a16="http://schemas.microsoft.com/office/drawing/2014/main" id="{70268E55-F90A-DDAB-2160-8A3FE6F179AD}"/>
              </a:ext>
            </a:extLst>
          </p:cNvPr>
          <p:cNvSpPr>
            <a:spLocks noGrp="1"/>
          </p:cNvSpPr>
          <p:nvPr>
            <p:ph sz="half" idx="1"/>
          </p:nvPr>
        </p:nvSpPr>
        <p:spPr>
          <a:xfrm>
            <a:off x="581193" y="2129742"/>
            <a:ext cx="5194767" cy="4728258"/>
          </a:xfrm>
        </p:spPr>
        <p:txBody>
          <a:bodyPr>
            <a:normAutofit fontScale="92500"/>
          </a:bodyPr>
          <a:lstStyle/>
          <a:p>
            <a:pPr marL="0" indent="0">
              <a:buNone/>
            </a:pPr>
            <a:r>
              <a:rPr lang="en-US" sz="2800" b="1" dirty="0">
                <a:latin typeface="Google Sans"/>
              </a:rPr>
              <a:t>Encryption :</a:t>
            </a:r>
          </a:p>
          <a:p>
            <a:pPr marL="0" indent="0">
              <a:buNone/>
            </a:pPr>
            <a:r>
              <a:rPr lang="en-US" sz="1800" dirty="0">
                <a:latin typeface="Google Sans"/>
              </a:rPr>
              <a:t>Encryption is the process of converting plaintext (readable data) into ciphertext (unreadable data) using an algorithm and an encryption key. The purpose of encryption is to protect the confidentiality of data, ensuring that only authorized parties can access the original information.</a:t>
            </a:r>
          </a:p>
          <a:p>
            <a:pPr marL="0" indent="0">
              <a:buNone/>
            </a:pPr>
            <a:r>
              <a:rPr lang="en-US" sz="1800" b="1" dirty="0">
                <a:latin typeface="Google Sans"/>
              </a:rPr>
              <a:t>Plaintext :</a:t>
            </a:r>
            <a:r>
              <a:rPr lang="en-US" sz="1800" dirty="0">
                <a:latin typeface="Google Sans"/>
              </a:rPr>
              <a:t>”Hello, World!”</a:t>
            </a:r>
          </a:p>
          <a:p>
            <a:pPr marL="0" indent="0">
              <a:buNone/>
            </a:pPr>
            <a:r>
              <a:rPr lang="en-US" sz="1800" b="1" dirty="0">
                <a:latin typeface="Google Sans"/>
              </a:rPr>
              <a:t>Encryption Algorithm : </a:t>
            </a:r>
            <a:r>
              <a:rPr lang="en-US" sz="1800" dirty="0">
                <a:latin typeface="Google Sans"/>
              </a:rPr>
              <a:t>ASE (Advanced Encryption Standard)</a:t>
            </a:r>
          </a:p>
          <a:p>
            <a:pPr marL="0" indent="0">
              <a:buNone/>
            </a:pPr>
            <a:r>
              <a:rPr lang="en-US" sz="1800" b="1" dirty="0">
                <a:latin typeface="Google Sans"/>
              </a:rPr>
              <a:t>Key  : </a:t>
            </a:r>
            <a:r>
              <a:rPr lang="en-US" sz="1800" dirty="0">
                <a:latin typeface="Google Sans"/>
              </a:rPr>
              <a:t>A secret key know only to the sender and receiver</a:t>
            </a:r>
          </a:p>
          <a:p>
            <a:pPr marL="0" indent="0">
              <a:buNone/>
            </a:pPr>
            <a:r>
              <a:rPr lang="en-US" sz="1800" b="1" dirty="0">
                <a:latin typeface="Google Sans"/>
              </a:rPr>
              <a:t>Ciphertext : </a:t>
            </a:r>
            <a:r>
              <a:rPr lang="en-US" sz="1800" dirty="0">
                <a:latin typeface="Google Sans"/>
              </a:rPr>
              <a:t>‘u2FsdGVkX19LcN14e5s4V8Up3zfjIfx7iV7dQ==‘</a:t>
            </a:r>
          </a:p>
          <a:p>
            <a:pPr marL="0" indent="0">
              <a:buNone/>
            </a:pPr>
            <a:endParaRPr lang="en-US" dirty="0"/>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80E1C270-FEE6-7AB1-C521-8D8766CB69D0}"/>
              </a:ext>
            </a:extLst>
          </p:cNvPr>
          <p:cNvSpPr>
            <a:spLocks noGrp="1"/>
          </p:cNvSpPr>
          <p:nvPr>
            <p:ph sz="half" idx="2"/>
          </p:nvPr>
        </p:nvSpPr>
        <p:spPr>
          <a:xfrm>
            <a:off x="6416039" y="1354238"/>
            <a:ext cx="5194769" cy="5810491"/>
          </a:xfrm>
        </p:spPr>
        <p:txBody>
          <a:bodyPr>
            <a:normAutofit fontScale="92500"/>
          </a:bodyPr>
          <a:lstStyle/>
          <a:p>
            <a:pPr marL="0" indent="0">
              <a:buNone/>
            </a:pPr>
            <a:r>
              <a:rPr lang="en-US" sz="3000" b="1" dirty="0">
                <a:latin typeface="Google Sans"/>
              </a:rPr>
              <a:t>Decryption :</a:t>
            </a:r>
          </a:p>
          <a:p>
            <a:pPr marL="0" indent="0">
              <a:buNone/>
            </a:pPr>
            <a:r>
              <a:rPr lang="en-US" sz="1800" dirty="0">
                <a:latin typeface="Google Sans"/>
              </a:rPr>
              <a:t>Decryption is the process of converting ciphertext back into plaintext using a decryption algorithm and a decryption key. The purpose of decryption is to make the encrypted data readable again, but only to those who possess the appropriate decryption key.</a:t>
            </a:r>
          </a:p>
          <a:p>
            <a:pPr marL="0" indent="0">
              <a:buNone/>
            </a:pPr>
            <a:r>
              <a:rPr lang="en-US" sz="1800" b="1" dirty="0">
                <a:latin typeface="Google Sans"/>
              </a:rPr>
              <a:t>Ciphertext : </a:t>
            </a:r>
            <a:r>
              <a:rPr lang="en-US" sz="1800" dirty="0">
                <a:latin typeface="Google Sans"/>
              </a:rPr>
              <a:t>‘u2FsdGVkX19LcN14e5s4V8Up3zfjIfx7iV7dQ==‘</a:t>
            </a:r>
          </a:p>
          <a:p>
            <a:pPr marL="0" indent="0">
              <a:buNone/>
            </a:pPr>
            <a:r>
              <a:rPr lang="en-US" sz="1800" b="1" dirty="0">
                <a:latin typeface="Google Sans"/>
              </a:rPr>
              <a:t>Decryption Algorithm : </a:t>
            </a:r>
            <a:r>
              <a:rPr lang="en-US" sz="1800" dirty="0">
                <a:latin typeface="Google Sans"/>
              </a:rPr>
              <a:t>ASE (Advanced Encryption Standard)</a:t>
            </a:r>
          </a:p>
          <a:p>
            <a:pPr marL="0" indent="0">
              <a:buNone/>
            </a:pPr>
            <a:r>
              <a:rPr lang="en-US" sz="1800" b="1" dirty="0">
                <a:latin typeface="Google Sans"/>
              </a:rPr>
              <a:t>Key : </a:t>
            </a:r>
            <a:r>
              <a:rPr lang="en-US" sz="1800" dirty="0">
                <a:latin typeface="Google Sans"/>
              </a:rPr>
              <a:t>The same secret used for encryption</a:t>
            </a:r>
          </a:p>
          <a:p>
            <a:pPr marL="0" indent="0">
              <a:buNone/>
            </a:pPr>
            <a:r>
              <a:rPr lang="en-US" sz="1800" b="1" dirty="0">
                <a:latin typeface="Google Sans"/>
              </a:rPr>
              <a:t>Plaintext : </a:t>
            </a:r>
            <a:r>
              <a:rPr lang="en-US" sz="1800" dirty="0">
                <a:latin typeface="Google Sans"/>
              </a:rPr>
              <a:t>“Hello, World!”</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7766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54C2-E41D-078F-DD58-27846FC5B37E}"/>
              </a:ext>
            </a:extLst>
          </p:cNvPr>
          <p:cNvSpPr>
            <a:spLocks noGrp="1"/>
          </p:cNvSpPr>
          <p:nvPr>
            <p:ph type="title"/>
          </p:nvPr>
        </p:nvSpPr>
        <p:spPr>
          <a:xfrm>
            <a:off x="581193" y="729658"/>
            <a:ext cx="11029616" cy="1399446"/>
          </a:xfrm>
        </p:spPr>
        <p:txBody>
          <a:bodyPr/>
          <a:lstStyle/>
          <a:p>
            <a:pPr algn="ctr"/>
            <a:br>
              <a:rPr lang="en-GB" dirty="0"/>
            </a:br>
            <a:r>
              <a:rPr lang="en-GB" dirty="0"/>
              <a:t> </a:t>
            </a:r>
            <a:r>
              <a:rPr lang="en-US" dirty="0"/>
              <a:t>Difference between Cryptography and Steganography</a:t>
            </a:r>
            <a:br>
              <a:rPr lang="en-US" dirty="0"/>
            </a:br>
            <a:endParaRPr lang="en-IN" dirty="0"/>
          </a:p>
        </p:txBody>
      </p:sp>
      <p:sp>
        <p:nvSpPr>
          <p:cNvPr id="3" name="Text Placeholder 2">
            <a:extLst>
              <a:ext uri="{FF2B5EF4-FFF2-40B4-BE49-F238E27FC236}">
                <a16:creationId xmlns:a16="http://schemas.microsoft.com/office/drawing/2014/main" id="{16B82C25-CEED-3108-2574-72A1E191D124}"/>
              </a:ext>
            </a:extLst>
          </p:cNvPr>
          <p:cNvSpPr>
            <a:spLocks noGrp="1"/>
          </p:cNvSpPr>
          <p:nvPr>
            <p:ph type="body" idx="1"/>
          </p:nvPr>
        </p:nvSpPr>
        <p:spPr/>
        <p:txBody>
          <a:bodyPr/>
          <a:lstStyle/>
          <a:p>
            <a:r>
              <a:rPr lang="en-US" sz="2800" dirty="0">
                <a:latin typeface="Google Sans"/>
              </a:rPr>
              <a:t>Cryptography</a:t>
            </a:r>
            <a:endParaRPr lang="en-IN" sz="2800" dirty="0">
              <a:latin typeface="Google Sans"/>
            </a:endParaRPr>
          </a:p>
        </p:txBody>
      </p:sp>
      <p:sp>
        <p:nvSpPr>
          <p:cNvPr id="4" name="Content Placeholder 3">
            <a:extLst>
              <a:ext uri="{FF2B5EF4-FFF2-40B4-BE49-F238E27FC236}">
                <a16:creationId xmlns:a16="http://schemas.microsoft.com/office/drawing/2014/main" id="{CE461F84-896D-2DB9-4ED3-4485C9BA2474}"/>
              </a:ext>
            </a:extLst>
          </p:cNvPr>
          <p:cNvSpPr>
            <a:spLocks noGrp="1"/>
          </p:cNvSpPr>
          <p:nvPr>
            <p:ph sz="half" idx="2"/>
          </p:nvPr>
        </p:nvSpPr>
        <p:spPr/>
        <p:txBody>
          <a:bodyPr>
            <a:normAutofit/>
          </a:bodyPr>
          <a:lstStyle/>
          <a:p>
            <a:pPr>
              <a:buFont typeface="Wingdings" panose="05000000000000000000" pitchFamily="2" charset="2"/>
              <a:buChar char="§"/>
            </a:pPr>
            <a:r>
              <a:rPr lang="en-US" sz="1800" dirty="0">
                <a:latin typeface="Google Sans"/>
              </a:rPr>
              <a:t>Cryptography is the practice of securing information by transforming it into an unreadable format using mathematical algorithms. The main goal is to ensure the confidentiality, integrity, authenticity, and non-repudiation of data.</a:t>
            </a:r>
            <a:endParaRPr lang="en-IN" sz="1800" dirty="0">
              <a:latin typeface="Google Sans"/>
            </a:endParaRPr>
          </a:p>
        </p:txBody>
      </p:sp>
      <p:sp>
        <p:nvSpPr>
          <p:cNvPr id="5" name="Text Placeholder 4">
            <a:extLst>
              <a:ext uri="{FF2B5EF4-FFF2-40B4-BE49-F238E27FC236}">
                <a16:creationId xmlns:a16="http://schemas.microsoft.com/office/drawing/2014/main" id="{7A4AF825-1619-7B78-F92D-8F33F2351481}"/>
              </a:ext>
            </a:extLst>
          </p:cNvPr>
          <p:cNvSpPr>
            <a:spLocks noGrp="1"/>
          </p:cNvSpPr>
          <p:nvPr>
            <p:ph type="body" sz="quarter" idx="3"/>
          </p:nvPr>
        </p:nvSpPr>
        <p:spPr/>
        <p:txBody>
          <a:bodyPr/>
          <a:lstStyle/>
          <a:p>
            <a:r>
              <a:rPr lang="en-US" sz="2800" dirty="0">
                <a:latin typeface="Google Sans"/>
              </a:rPr>
              <a:t>Steganography</a:t>
            </a:r>
            <a:endParaRPr lang="en-IN" sz="2800" dirty="0">
              <a:latin typeface="Google Sans"/>
            </a:endParaRPr>
          </a:p>
        </p:txBody>
      </p:sp>
      <p:sp>
        <p:nvSpPr>
          <p:cNvPr id="6" name="Content Placeholder 5">
            <a:extLst>
              <a:ext uri="{FF2B5EF4-FFF2-40B4-BE49-F238E27FC236}">
                <a16:creationId xmlns:a16="http://schemas.microsoft.com/office/drawing/2014/main" id="{69A0A2C6-633E-F24D-4A40-F6A5C2B24C4A}"/>
              </a:ext>
            </a:extLst>
          </p:cNvPr>
          <p:cNvSpPr>
            <a:spLocks noGrp="1"/>
          </p:cNvSpPr>
          <p:nvPr>
            <p:ph sz="quarter" idx="4"/>
          </p:nvPr>
        </p:nvSpPr>
        <p:spPr/>
        <p:txBody>
          <a:bodyPr>
            <a:normAutofit/>
          </a:bodyPr>
          <a:lstStyle/>
          <a:p>
            <a:r>
              <a:rPr lang="en-US" sz="1800" dirty="0">
                <a:latin typeface="Google Sans"/>
              </a:rPr>
              <a:t>Steganography is the practice of hiding information within another non-secret medium in such a way that the existence of the information is concealed. The main goal is to hide the fact that communication is taking place.</a:t>
            </a:r>
            <a:endParaRPr lang="en-IN" sz="1800" dirty="0">
              <a:latin typeface="Google Sans"/>
            </a:endParaRPr>
          </a:p>
        </p:txBody>
      </p:sp>
    </p:spTree>
    <p:extLst>
      <p:ext uri="{BB962C8B-B14F-4D97-AF65-F5344CB8AC3E}">
        <p14:creationId xmlns:p14="http://schemas.microsoft.com/office/powerpoint/2010/main" val="390400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1"/>
            <a:ext cx="11029616" cy="2029469"/>
          </a:xfrm>
        </p:spPr>
        <p:txBody>
          <a:bodyPr anchor="ctr"/>
          <a:lstStyle/>
          <a:p>
            <a:pPr algn="ctr"/>
            <a:r>
              <a:rPr lang="en-US" sz="2800" dirty="0"/>
              <a:t> YOUR SOLUTION AND ITS VALUE PROPOSITION :</a:t>
            </a:r>
            <a:br>
              <a:rPr lang="en-US" dirty="0"/>
            </a:br>
            <a:r>
              <a:rPr lang="en-GB" dirty="0"/>
              <a:t>Steps are to convert the cover image to secret image</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5"/>
            <a:ext cx="11029615" cy="4418751"/>
          </a:xfrm>
        </p:spPr>
        <p:txBody>
          <a:bodyPr>
            <a:normAutofit/>
          </a:bodyPr>
          <a:lstStyle/>
          <a:p>
            <a:pPr marL="0" indent="0">
              <a:buNone/>
            </a:pPr>
            <a:r>
              <a:rPr lang="en-US" sz="1800" dirty="0">
                <a:latin typeface="Google Sans"/>
              </a:rPr>
              <a:t>1</a:t>
            </a:r>
            <a:r>
              <a:rPr lang="en-US" sz="2000" dirty="0">
                <a:latin typeface="Google Sans"/>
              </a:rPr>
              <a:t>.</a:t>
            </a:r>
            <a:r>
              <a:rPr lang="en-US" sz="2000" b="1" dirty="0">
                <a:solidFill>
                  <a:srgbClr val="F2B42D"/>
                </a:solidFill>
                <a:latin typeface="Google Sans"/>
                <a:ea typeface="Nunito" pitchFamily="34" charset="-122"/>
                <a:cs typeface="Nunito" pitchFamily="34" charset="-120"/>
              </a:rPr>
              <a:t> </a:t>
            </a:r>
            <a:r>
              <a:rPr lang="en-US" sz="2000" b="1" dirty="0">
                <a:latin typeface="Google Sans"/>
              </a:rPr>
              <a:t>Choose an Image</a:t>
            </a:r>
          </a:p>
          <a:p>
            <a:pPr marL="0" indent="0">
              <a:buNone/>
            </a:pPr>
            <a:r>
              <a:rPr lang="en-US" sz="1800" dirty="0">
                <a:latin typeface="Google Sans"/>
              </a:rPr>
              <a:t>         Select an image that has enough pixels to accommodate the hidden text.</a:t>
            </a:r>
          </a:p>
          <a:p>
            <a:pPr marL="0" indent="0">
              <a:buNone/>
            </a:pPr>
            <a:r>
              <a:rPr lang="en-US" sz="1800" dirty="0">
                <a:latin typeface="Google Sans"/>
              </a:rPr>
              <a:t>2</a:t>
            </a:r>
            <a:r>
              <a:rPr lang="en-US" sz="1800" b="1" dirty="0">
                <a:latin typeface="Google Sans"/>
              </a:rPr>
              <a:t>. </a:t>
            </a:r>
            <a:r>
              <a:rPr lang="en-US" sz="2000" b="1" dirty="0">
                <a:latin typeface="Google Sans"/>
              </a:rPr>
              <a:t>Encode the Text</a:t>
            </a:r>
          </a:p>
          <a:p>
            <a:pPr marL="0" indent="0">
              <a:buNone/>
            </a:pPr>
            <a:r>
              <a:rPr lang="en-US" sz="1800" dirty="0">
                <a:latin typeface="Google Sans"/>
              </a:rPr>
              <a:t>       Convert the text into a binary format and embed it within the image's pixels using a steganographic algorithm</a:t>
            </a:r>
          </a:p>
          <a:p>
            <a:pPr marL="0" indent="0">
              <a:buNone/>
            </a:pPr>
            <a:r>
              <a:rPr lang="en-US" sz="1800" dirty="0">
                <a:latin typeface="Google Sans"/>
              </a:rPr>
              <a:t>3.</a:t>
            </a:r>
            <a:r>
              <a:rPr lang="en-US" sz="1800" b="1" dirty="0">
                <a:solidFill>
                  <a:srgbClr val="DD785E"/>
                </a:solidFill>
                <a:latin typeface="Google Sans"/>
                <a:ea typeface="Nunito" pitchFamily="34" charset="-122"/>
                <a:cs typeface="Nunito" pitchFamily="34" charset="-120"/>
              </a:rPr>
              <a:t> </a:t>
            </a:r>
            <a:r>
              <a:rPr lang="en-US" sz="2000" b="1" dirty="0">
                <a:latin typeface="Google Sans"/>
              </a:rPr>
              <a:t>Save the Image</a:t>
            </a:r>
          </a:p>
          <a:p>
            <a:pPr marL="0" indent="0">
              <a:buNone/>
            </a:pPr>
            <a:r>
              <a:rPr lang="en-US" sz="1800" dirty="0">
                <a:latin typeface="Google Sans"/>
              </a:rPr>
              <a:t>     Save the image with the hidden message. It will appear identical to the original image</a:t>
            </a:r>
          </a:p>
        </p:txBody>
      </p:sp>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176614"/>
            <a:ext cx="11029616" cy="1825806"/>
          </a:xfrm>
        </p:spPr>
        <p:txBody>
          <a:bodyPr anchor="ctr">
            <a:normAutofit/>
          </a:bodyPr>
          <a:lstStyle/>
          <a:p>
            <a:pPr algn="ctr"/>
            <a:br>
              <a:rPr lang="en-US" dirty="0"/>
            </a:br>
            <a:r>
              <a:rPr lang="en-US" dirty="0"/>
              <a:t>How did you customize the project and make it your own: </a:t>
            </a:r>
            <a:br>
              <a:rPr lang="en-US" dirty="0"/>
            </a:br>
            <a:r>
              <a:rPr lang="en-US" dirty="0"/>
              <a:t>The process we done to convert normal image into </a:t>
            </a:r>
            <a:r>
              <a:rPr lang="en-GB" dirty="0"/>
              <a:t>stenography</a:t>
            </a:r>
            <a:endParaRPr lang="en-US" dirty="0"/>
          </a:p>
        </p:txBody>
      </p:sp>
      <p:pic>
        <p:nvPicPr>
          <p:cNvPr id="5" name="Content Placeholder 4">
            <a:extLst>
              <a:ext uri="{FF2B5EF4-FFF2-40B4-BE49-F238E27FC236}">
                <a16:creationId xmlns:a16="http://schemas.microsoft.com/office/drawing/2014/main" id="{35A2E042-42E2-7F1E-0583-CE169265BCC7}"/>
              </a:ext>
            </a:extLst>
          </p:cNvPr>
          <p:cNvPicPr>
            <a:picLocks noGrp="1" noChangeAspect="1"/>
          </p:cNvPicPr>
          <p:nvPr>
            <p:ph idx="1"/>
          </p:nvPr>
        </p:nvPicPr>
        <p:blipFill>
          <a:blip r:embed="rId2"/>
          <a:stretch>
            <a:fillRect/>
          </a:stretch>
        </p:blipFill>
        <p:spPr>
          <a:xfrm>
            <a:off x="378634" y="2013995"/>
            <a:ext cx="6120551" cy="3955547"/>
          </a:xfrm>
        </p:spPr>
      </p:pic>
      <p:pic>
        <p:nvPicPr>
          <p:cNvPr id="7" name="Picture 6">
            <a:extLst>
              <a:ext uri="{FF2B5EF4-FFF2-40B4-BE49-F238E27FC236}">
                <a16:creationId xmlns:a16="http://schemas.microsoft.com/office/drawing/2014/main" id="{C623065E-DF18-9E91-CB43-4AC8600D2C36}"/>
              </a:ext>
            </a:extLst>
          </p:cNvPr>
          <p:cNvPicPr>
            <a:picLocks noChangeAspect="1"/>
          </p:cNvPicPr>
          <p:nvPr/>
        </p:nvPicPr>
        <p:blipFill>
          <a:blip r:embed="rId3"/>
          <a:stretch>
            <a:fillRect/>
          </a:stretch>
        </p:blipFill>
        <p:spPr>
          <a:xfrm>
            <a:off x="6918162" y="2002420"/>
            <a:ext cx="5273838" cy="4259483"/>
          </a:xfrm>
          <a:prstGeom prst="rect">
            <a:avLst/>
          </a:prstGeom>
        </p:spPr>
      </p:pic>
      <p:sp>
        <p:nvSpPr>
          <p:cNvPr id="12" name="Arrow: Right 11">
            <a:extLst>
              <a:ext uri="{FF2B5EF4-FFF2-40B4-BE49-F238E27FC236}">
                <a16:creationId xmlns:a16="http://schemas.microsoft.com/office/drawing/2014/main" id="{9B087047-F75F-F9E8-4313-DC8E241AEB76}"/>
              </a:ext>
            </a:extLst>
          </p:cNvPr>
          <p:cNvSpPr/>
          <p:nvPr/>
        </p:nvSpPr>
        <p:spPr>
          <a:xfrm>
            <a:off x="6374152" y="3553427"/>
            <a:ext cx="544010" cy="5787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738652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44</TotalTime>
  <Words>820</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Franklin Gothic Book</vt:lpstr>
      <vt:lpstr>Franklin Gothic Demi</vt:lpstr>
      <vt:lpstr>Georgia Pro Cond Light</vt:lpstr>
      <vt:lpstr>Google Sans</vt:lpstr>
      <vt:lpstr>Wingdings</vt:lpstr>
      <vt:lpstr>Wingdings 2</vt:lpstr>
      <vt:lpstr>DividendVTI</vt:lpstr>
      <vt:lpstr>Student Details</vt:lpstr>
      <vt:lpstr>PROJECT TITLE/Problem Statement</vt:lpstr>
      <vt:lpstr>AGENDA </vt:lpstr>
      <vt:lpstr>PROJECT  OVERVIEW</vt:lpstr>
      <vt:lpstr> types of steganography :</vt:lpstr>
      <vt:lpstr> WHO ARE THE END USERS of this project?   Encryption and Decryption</vt:lpstr>
      <vt:lpstr>  Difference between Cryptography and Steganography </vt:lpstr>
      <vt:lpstr> YOUR SOLUTION AND ITS VALUE PROPOSITION : Steps are to convert the cover image to secret image</vt:lpstr>
      <vt:lpstr> How did you customize the project and make it your own:  The process we done to convert normal image into stenography</vt:lpstr>
      <vt:lpstr>MODELLING</vt:lpstr>
      <vt:lpstr>Results</vt:lpstr>
      <vt:lpstr>links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Nalluri Gayathri</cp:lastModifiedBy>
  <cp:revision>4</cp:revision>
  <dcterms:created xsi:type="dcterms:W3CDTF">2021-05-26T16:50:10Z</dcterms:created>
  <dcterms:modified xsi:type="dcterms:W3CDTF">2024-07-09T16:35:44Z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